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87" r:id="rId4"/>
    <p:sldId id="288" r:id="rId5"/>
    <p:sldId id="289" r:id="rId6"/>
    <p:sldId id="294" r:id="rId7"/>
    <p:sldId id="295" r:id="rId8"/>
    <p:sldId id="298" r:id="rId9"/>
    <p:sldId id="299" r:id="rId10"/>
    <p:sldId id="300" r:id="rId11"/>
    <p:sldId id="293" r:id="rId12"/>
    <p:sldId id="291" r:id="rId13"/>
    <p:sldId id="292" r:id="rId14"/>
    <p:sldId id="301" r:id="rId15"/>
    <p:sldId id="302" r:id="rId16"/>
    <p:sldId id="303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5774-C07F-AD4F-A0A8-89D37815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5F96B-C503-0D4F-B4BB-0EBB4103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8E210-B9C5-3944-9913-3377A85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47E09-32E6-1243-84D8-BE1B76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8B32D-98FB-604F-A4E2-91A1A733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9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D2341-F694-8D41-BD5E-2CB8ED5A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CA186C-E130-4249-B34F-0B8667BD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AF070-5480-CF40-9ACD-4A1E5927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3C6E-77B0-434E-AA2E-013977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3B726-C71C-BF49-ADC8-E0F1F87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52425F-9B19-8543-8EEB-748BA080A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83853A-7129-5A46-98C3-2167F4F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0CFF3-F904-744C-A7A2-FFE743E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DB5BFA-4661-1A47-A311-C71BE88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625C-C38B-8344-B907-F0694BC7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223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74A20-7EBF-2543-A4D6-BF0571FF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52799-3B8C-3447-8169-00693711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2D67B-5CB7-6C47-BACC-9ED4EDD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6A010-AD6E-2640-B68A-2C1AC9CB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3F2EE-F77E-624E-BCD4-48E5754B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3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CC70B-E919-E14E-B3D1-5A55DFE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8B7F36-A318-5D42-AA2F-FB1F1AE9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43A595-F11F-8D45-9237-CF933569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55A35-5BDC-FE4E-980D-6F906120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8951-69F2-D347-84FD-5F3A92A9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44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50AC0-74CD-E546-8B47-06EE9F37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019C3-E4AC-6C43-8DE4-C962E73F2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97E54F-F4E7-6B48-99B1-C16913A0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74E9B-86E9-0A40-A6C6-E0B64F8C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60BD1-450E-5E41-A955-6E81C15E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8502B1-59C1-2841-8F19-535F6C8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0BA9D-C7EA-F841-AD4E-DA5C4CC6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C509E5-FDA2-FE4F-8B98-969DD2E6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A9A26-FDC3-F046-97F1-0F94FC33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6BD00F-971B-9F4F-847E-B5E2C4CFF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D50A4-F109-FF41-A9C2-BEABEE94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EAB69-A687-7F43-96B4-833366E6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815C5-B4B1-9244-938A-12B0DE9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B8A26A-A7C9-104D-B39B-6BC715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4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4285-98AB-114F-A563-D7B97B47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A50CD-CCF4-BB41-BF5A-2D98DE43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F49F2-3393-F84D-BE36-31782275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846BCF-4A47-0E4A-87A4-3A73249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2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4E173F-CD2C-234D-9011-66920C6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794B1E-6238-8547-9FE4-67A0518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5AA6C2-2AB7-3144-BBFD-8F867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5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55488-B75E-264F-9FAD-FE39EB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25C71-1F99-AE43-B048-9273662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CB3E5-A9F9-3B45-B080-37AF179C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BEFB8-8F3D-3648-9A0D-C8DA1797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B713CC-A04A-B140-9A5A-97AAA412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B248F-E0DD-B840-8C8A-366CCF4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6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E3C3-32FD-434C-8614-F29DF708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94BD2C-B64A-6744-8DD9-6FE2C35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9E3DD5-3925-1D47-B788-6E18B637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FD5407-41C9-774E-8173-708C8D4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0F7FD-630C-0648-A822-763BFCF1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11B74A-FDE7-A740-96A6-4167CF41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1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4A2C21-BB1D-2145-A8BB-8EE5D2DB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36EE50-4BE3-6549-823B-0ABD544F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497A2-05CB-D840-918F-4EA4C104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8255-9C31-934B-B7BF-D80607BCED1B}" type="datetimeFigureOut">
              <a:rPr kumimoji="1" lang="zh-TW" altLang="en-US" smtClean="0"/>
              <a:t>2021/1/6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C99B17-710F-1948-A531-3B614A33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E82E0C-3C47-2340-8ED6-22653AD24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1.05992" TargetMode="External"/><Relationship Id="rId4" Type="http://schemas.openxmlformats.org/officeDocument/2006/relationships/hyperlink" Target="https://zhuanlan.zhihu.com/p/25110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397" y="-2667002"/>
            <a:ext cx="6858002" cy="12192000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36F2DE6-6CE3-4C36-B7C7-5262B0447A02}"/>
              </a:ext>
            </a:extLst>
          </p:cNvPr>
          <p:cNvSpPr txBox="1">
            <a:spLocks/>
          </p:cNvSpPr>
          <p:nvPr/>
        </p:nvSpPr>
        <p:spPr>
          <a:xfrm>
            <a:off x="2557790" y="3139892"/>
            <a:ext cx="6999217" cy="1268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</a:t>
            </a:r>
          </a:p>
          <a:p>
            <a:b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kumimoji="1" lang="en-US" altLang="zh-TW" sz="3600" dirty="0"/>
              <a:t>Benefit of Orthogonal Initialization in Deep Linear Networks</a:t>
            </a:r>
            <a:endParaRPr lang="zh-CN" altLang="en-US" sz="3600" b="1" spc="600" dirty="0">
              <a:latin typeface="Mongolian Baiti" panose="03000500000000000000" pitchFamily="66" charset="0"/>
              <a:ea typeface="幼圆" panose="02010509060101010101" pitchFamily="49" charset="-122"/>
              <a:cs typeface="Mongolian Baiti" panose="03000500000000000000" pitchFamily="66" charset="0"/>
            </a:endParaRPr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76149B32-B38A-4288-B1C6-67DF1629A67F}"/>
              </a:ext>
            </a:extLst>
          </p:cNvPr>
          <p:cNvGrpSpPr/>
          <p:nvPr/>
        </p:nvGrpSpPr>
        <p:grpSpPr>
          <a:xfrm>
            <a:off x="2135374" y="1832025"/>
            <a:ext cx="1266151" cy="537218"/>
            <a:chOff x="2119312" y="1260814"/>
            <a:chExt cx="8017062" cy="3401575"/>
          </a:xfrm>
        </p:grpSpPr>
        <p:pic>
          <p:nvPicPr>
            <p:cNvPr id="12" name="图片 19">
              <a:extLst>
                <a:ext uri="{FF2B5EF4-FFF2-40B4-BE49-F238E27FC236}">
                  <a16:creationId xmlns:a16="http://schemas.microsoft.com/office/drawing/2014/main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4C6C0111-82B9-4549-85B0-A4F4A7F7F6C6}"/>
              </a:ext>
            </a:extLst>
          </p:cNvPr>
          <p:cNvGrpSpPr/>
          <p:nvPr/>
        </p:nvGrpSpPr>
        <p:grpSpPr>
          <a:xfrm flipH="1">
            <a:off x="8703202" y="1839930"/>
            <a:ext cx="1266151" cy="537218"/>
            <a:chOff x="2119312" y="1260814"/>
            <a:chExt cx="8017062" cy="3401575"/>
          </a:xfrm>
        </p:grpSpPr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6" name="图片 25">
              <a:extLst>
                <a:ext uri="{FF2B5EF4-FFF2-40B4-BE49-F238E27FC236}">
                  <a16:creationId xmlns:a16="http://schemas.microsoft.com/office/drawing/2014/main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579A30-7E97-4D8E-AD4F-870B431AECD6}"/>
              </a:ext>
            </a:extLst>
          </p:cNvPr>
          <p:cNvSpPr/>
          <p:nvPr/>
        </p:nvSpPr>
        <p:spPr>
          <a:xfrm>
            <a:off x="3009274" y="2405707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95074" y="5285378"/>
            <a:ext cx="560812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電機四     傅敬倫</a:t>
            </a:r>
            <a:br>
              <a: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2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Gradient Vanish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A0547674-318F-7B42-A149-C77CE1DE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2816950"/>
            <a:ext cx="9823374" cy="3521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/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With layer increasing, all value become 0 </a:t>
                </a:r>
                <a:r>
                  <a:rPr kumimoji="1" lang="en-US" altLang="zh-TW" sz="2400" dirty="0">
                    <a:sym typeface="Wingdings" pitchFamily="2" charset="2"/>
                  </a:rPr>
                  <a:t> gradient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kumimoji="1" lang="en-US" altLang="zh-TW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By backward chain rule : all parameters can’t be upgraded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blipFill>
                <a:blip r:embed="rId5"/>
                <a:stretch>
                  <a:fillRect l="-1146" t="-7576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Common way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6192" y="16324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EB42B5-4DE3-B94B-A6A6-F4109BF9D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69" t="19395" r="13888" b="41804"/>
          <a:stretch/>
        </p:blipFill>
        <p:spPr>
          <a:xfrm>
            <a:off x="5793597" y="2453219"/>
            <a:ext cx="2755083" cy="38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choose Linear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Linear is easy to observe loss</a:t>
            </a:r>
          </a:p>
          <a:p>
            <a:r>
              <a:rPr kumimoji="1" lang="en-US" altLang="zh-TW" dirty="0"/>
              <a:t>nonlinear function may destroy orthogonal matric</a:t>
            </a:r>
          </a:p>
          <a:p>
            <a:r>
              <a:rPr kumimoji="1" lang="en-US" altLang="zh-TW" dirty="0"/>
              <a:t>Deep &gt; nonlinear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orthogonal initialization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r>
              <a:rPr kumimoji="1" lang="en-US" altLang="zh-TW" dirty="0"/>
              <a:t>Can preserve the norm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B4D6B61-FCE0-5B43-920F-11F3C9085CCF}"/>
              </a:ext>
            </a:extLst>
          </p:cNvPr>
          <p:cNvSpPr/>
          <p:nvPr/>
        </p:nvSpPr>
        <p:spPr>
          <a:xfrm>
            <a:off x="4363396" y="4154477"/>
            <a:ext cx="1728788" cy="138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</a:t>
            </a:r>
            <a:endParaRPr kumimoji="1" lang="zh-TW" altLang="en-US" sz="2800" dirty="0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8AE239A5-A922-9C41-9309-0B80A47BBC65}"/>
              </a:ext>
            </a:extLst>
          </p:cNvPr>
          <p:cNvSpPr/>
          <p:nvPr/>
        </p:nvSpPr>
        <p:spPr>
          <a:xfrm>
            <a:off x="3452036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7ED4EA75-47AF-5643-B1F2-806ECF5C9039}"/>
              </a:ext>
            </a:extLst>
          </p:cNvPr>
          <p:cNvSpPr/>
          <p:nvPr/>
        </p:nvSpPr>
        <p:spPr>
          <a:xfrm>
            <a:off x="6339371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0C278-1317-344C-9346-FFC9BDFDB00D}"/>
              </a:ext>
            </a:extLst>
          </p:cNvPr>
          <p:cNvSpPr txBox="1"/>
          <p:nvPr/>
        </p:nvSpPr>
        <p:spPr>
          <a:xfrm>
            <a:off x="2649793" y="4587402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X</a:t>
            </a:r>
            <a:endParaRPr kumimoji="1"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0576E-8EC6-544A-B11D-78FE85644AFF}"/>
              </a:ext>
            </a:extLst>
          </p:cNvPr>
          <p:cNvSpPr txBox="1"/>
          <p:nvPr/>
        </p:nvSpPr>
        <p:spPr>
          <a:xfrm>
            <a:off x="7339579" y="4566349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WX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/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𝑊𝑋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1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Experience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Two model : Original Model, Orthogonal Model</a:t>
            </a:r>
          </a:p>
          <a:p>
            <a:r>
              <a:rPr kumimoji="1" lang="en-US" altLang="zh-TW" sz="2400" dirty="0"/>
              <a:t>Epoch : 1</a:t>
            </a:r>
          </a:p>
          <a:p>
            <a:r>
              <a:rPr kumimoji="1" lang="en-US" altLang="zh-TW" sz="2400" dirty="0"/>
              <a:t>Optimizer : SGD</a:t>
            </a:r>
          </a:p>
          <a:p>
            <a:r>
              <a:rPr kumimoji="1" lang="en-US" altLang="zh-TW" sz="2400" dirty="0"/>
              <a:t>Learning rate : 0.01</a:t>
            </a:r>
          </a:p>
          <a:p>
            <a:r>
              <a:rPr kumimoji="1" lang="en-US" altLang="zh-TW" sz="2400" dirty="0"/>
              <a:t>Test size : 12000</a:t>
            </a:r>
          </a:p>
          <a:p>
            <a:endParaRPr kumimoji="1" lang="zh-TW" altLang="en-US" dirty="0"/>
          </a:p>
        </p:txBody>
      </p:sp>
      <p:graphicFrame>
        <p:nvGraphicFramePr>
          <p:cNvPr id="2" name="表格 11">
            <a:extLst>
              <a:ext uri="{FF2B5EF4-FFF2-40B4-BE49-F238E27FC236}">
                <a16:creationId xmlns:a16="http://schemas.microsoft.com/office/drawing/2014/main" id="{51586A46-B518-0046-A65C-A5A2D90C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79847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A32E23A-BC13-4A40-AD2C-75FD891F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8" y="2508825"/>
            <a:ext cx="5711721" cy="288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A4DCDCD-19ED-7241-8C05-A02102EB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51" y="2515181"/>
            <a:ext cx="5838116" cy="2905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Layer_5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95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208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Layer_11</a:t>
            </a:r>
            <a:endParaRPr kumimoji="1"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D61AC4-86D4-244C-B4FF-DC13B81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4" y="2542376"/>
            <a:ext cx="5577469" cy="29091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20B57A-489F-4E48-84A3-ECECFFCF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107" y="2523817"/>
            <a:ext cx="5568198" cy="2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Loss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CD0A97D-0D30-7B45-ACB2-126405A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5269"/>
            <a:ext cx="8181975" cy="4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Future works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2013116"/>
            <a:ext cx="838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Non-linear function is a challenge for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only initialization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Loss function can also leading orthogonal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93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Ref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1631981"/>
            <a:ext cx="838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hlinkClick r:id="rId4"/>
              </a:rPr>
              <a:t>https://zhuanlan.zhihu.com/p/25110150</a:t>
            </a:r>
            <a:endParaRPr kumimoji="1"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hlinkClick r:id="rId5"/>
              </a:rPr>
              <a:t>https://arxiv.org/abs/2001.05992</a:t>
            </a: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My code is on my </a:t>
            </a:r>
            <a:r>
              <a:rPr kumimoji="1" lang="en" altLang="zh-TW" sz="2800" dirty="0" err="1"/>
              <a:t>Github</a:t>
            </a:r>
            <a:r>
              <a:rPr kumimoji="1" lang="en" altLang="zh-TW" sz="2800" dirty="0"/>
              <a:t> : Allen0307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https://</a:t>
            </a:r>
            <a:r>
              <a:rPr kumimoji="1" lang="en" altLang="zh-TW" sz="2800" dirty="0" err="1"/>
              <a:t>github.com</a:t>
            </a:r>
            <a:r>
              <a:rPr kumimoji="1" lang="en" altLang="zh-TW" sz="2800" dirty="0"/>
              <a:t>/Allen0307/Linear-algebra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30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9">
            <a:extLst>
              <a:ext uri="{FF2B5EF4-FFF2-40B4-BE49-F238E27FC236}">
                <a16:creationId xmlns:a16="http://schemas.microsoft.com/office/drawing/2014/main" id="{7DC0C9A0-C85F-42D0-9683-B331D4CA2B6A}"/>
              </a:ext>
            </a:extLst>
          </p:cNvPr>
          <p:cNvGrpSpPr/>
          <p:nvPr/>
        </p:nvGrpSpPr>
        <p:grpSpPr>
          <a:xfrm>
            <a:off x="900585" y="438892"/>
            <a:ext cx="4538591" cy="3912224"/>
            <a:chOff x="907741" y="1472887"/>
            <a:chExt cx="4538591" cy="3912224"/>
          </a:xfrm>
        </p:grpSpPr>
        <p:sp>
          <p:nvSpPr>
            <p:cNvPr id="8" name="椭圆 26">
              <a:extLst>
                <a:ext uri="{FF2B5EF4-FFF2-40B4-BE49-F238E27FC236}">
                  <a16:creationId xmlns:a16="http://schemas.microsoft.com/office/drawing/2014/main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F8F4A70D-B946-42A9-B086-EBD455FE2E47}"/>
              </a:ext>
            </a:extLst>
          </p:cNvPr>
          <p:cNvGrpSpPr/>
          <p:nvPr/>
        </p:nvGrpSpPr>
        <p:grpSpPr>
          <a:xfrm>
            <a:off x="5550596" y="828450"/>
            <a:ext cx="4422191" cy="690740"/>
            <a:chOff x="6921011" y="1620406"/>
            <a:chExt cx="4422191" cy="690740"/>
          </a:xfrm>
        </p:grpSpPr>
        <p:grpSp>
          <p:nvGrpSpPr>
            <p:cNvPr id="12" name="组 26">
              <a:extLst>
                <a:ext uri="{FF2B5EF4-FFF2-40B4-BE49-F238E27FC236}">
                  <a16:creationId xmlns:a16="http://schemas.microsoft.com/office/drawing/2014/main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14" name="椭圆 31">
                <a:extLst>
                  <a:ext uri="{FF2B5EF4-FFF2-40B4-BE49-F238E27FC236}">
                    <a16:creationId xmlns:a16="http://schemas.microsoft.com/office/drawing/2014/main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32">
                <a:extLst>
                  <a:ext uri="{FF2B5EF4-FFF2-40B4-BE49-F238E27FC236}">
                    <a16:creationId xmlns:a16="http://schemas.microsoft.com/office/drawing/2014/main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30">
              <a:extLst>
                <a:ext uri="{FF2B5EF4-FFF2-40B4-BE49-F238E27FC236}">
                  <a16:creationId xmlns:a16="http://schemas.microsoft.com/office/drawing/2014/main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 2">
            <a:extLst>
              <a:ext uri="{FF2B5EF4-FFF2-40B4-BE49-F238E27FC236}">
                <a16:creationId xmlns:a16="http://schemas.microsoft.com/office/drawing/2014/main" id="{EF9BDAC5-E370-4477-AF7F-A9B0E11947BE}"/>
              </a:ext>
            </a:extLst>
          </p:cNvPr>
          <p:cNvGrpSpPr/>
          <p:nvPr/>
        </p:nvGrpSpPr>
        <p:grpSpPr>
          <a:xfrm>
            <a:off x="5559616" y="1993311"/>
            <a:ext cx="4481155" cy="690740"/>
            <a:chOff x="6932165" y="2662805"/>
            <a:chExt cx="4481155" cy="690740"/>
          </a:xfrm>
        </p:grpSpPr>
        <p:grpSp>
          <p:nvGrpSpPr>
            <p:cNvPr id="18" name="组 28">
              <a:extLst>
                <a:ext uri="{FF2B5EF4-FFF2-40B4-BE49-F238E27FC236}">
                  <a16:creationId xmlns:a16="http://schemas.microsoft.com/office/drawing/2014/main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20" name="椭圆 37">
                <a:extLst>
                  <a:ext uri="{FF2B5EF4-FFF2-40B4-BE49-F238E27FC236}">
                    <a16:creationId xmlns:a16="http://schemas.microsoft.com/office/drawing/2014/main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1" name="椭圆 38">
                <a:extLst>
                  <a:ext uri="{FF2B5EF4-FFF2-40B4-BE49-F238E27FC236}">
                    <a16:creationId xmlns:a16="http://schemas.microsoft.com/office/drawing/2014/main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18582" y="4100659"/>
            <a:ext cx="5109280" cy="893770"/>
            <a:chOff x="6921011" y="3505852"/>
            <a:chExt cx="5109280" cy="893770"/>
          </a:xfrm>
        </p:grpSpPr>
        <p:grpSp>
          <p:nvGrpSpPr>
            <p:cNvPr id="24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26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en-US" altLang="zh-TW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4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710388" y="3505852"/>
              <a:ext cx="431990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Future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450250" y="1917208"/>
            <a:ext cx="3191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lang="zh-TW" altLang="en-US" sz="6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95803" y="860387"/>
            <a:ext cx="543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b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95803" y="1981875"/>
            <a:ext cx="460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Theorem</a:t>
            </a: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1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06426" y="2948812"/>
            <a:ext cx="5401122" cy="863248"/>
            <a:chOff x="6921011" y="3536374"/>
            <a:chExt cx="5401122" cy="863248"/>
          </a:xfrm>
        </p:grpSpPr>
        <p:grpSp>
          <p:nvGrpSpPr>
            <p:cNvPr id="32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34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8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611750" y="3536374"/>
              <a:ext cx="471038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Implementation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24142-A2E7-4B42-AC18-8EF534847B62}"/>
              </a:ext>
            </a:extLst>
          </p:cNvPr>
          <p:cNvSpPr/>
          <p:nvPr/>
        </p:nvSpPr>
        <p:spPr>
          <a:xfrm>
            <a:off x="7219266" y="3839453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B889F-0038-794D-9870-43C189B05729}"/>
              </a:ext>
            </a:extLst>
          </p:cNvPr>
          <p:cNvSpPr txBox="1"/>
          <p:nvPr/>
        </p:nvSpPr>
        <p:spPr>
          <a:xfrm>
            <a:off x="3086100" y="2283203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/>
              <a:t>Thanks for listening</a:t>
            </a:r>
            <a:endParaRPr kumimoji="1" lang="zh-TW" altLang="en-US" sz="5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3613C8-81BD-B34B-BD16-FB0CE1D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74" y="1590511"/>
            <a:ext cx="2051072" cy="49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282029" y="4851024"/>
            <a:ext cx="283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Classify the image into 10 class ( 0 – 9 number )</a:t>
            </a:r>
          </a:p>
          <a:p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8EB1468-57E1-2C40-87D6-7DCFAD51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70" y="2710452"/>
            <a:ext cx="5647512" cy="1337805"/>
          </a:xfrm>
          <a:prstGeom prst="rect">
            <a:avLst/>
          </a:prstGeom>
        </p:spPr>
      </p:pic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BDE13DC-C2EC-744C-9AB4-B7E6B2CBEC0D}"/>
              </a:ext>
            </a:extLst>
          </p:cNvPr>
          <p:cNvCxnSpPr>
            <a:cxnSpLocks/>
          </p:cNvCxnSpPr>
          <p:nvPr/>
        </p:nvCxnSpPr>
        <p:spPr>
          <a:xfrm>
            <a:off x="1800596" y="4154477"/>
            <a:ext cx="0" cy="78298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1917955-F323-AB43-9A0B-45AF4B4F0E2B}"/>
              </a:ext>
            </a:extLst>
          </p:cNvPr>
          <p:cNvCxnSpPr>
            <a:cxnSpLocks/>
          </p:cNvCxnSpPr>
          <p:nvPr/>
        </p:nvCxnSpPr>
        <p:spPr>
          <a:xfrm>
            <a:off x="3224583" y="4154477"/>
            <a:ext cx="0" cy="78298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AF60277-D6A2-654A-B751-C410E33A8C90}"/>
              </a:ext>
            </a:extLst>
          </p:cNvPr>
          <p:cNvCxnSpPr>
            <a:cxnSpLocks/>
          </p:cNvCxnSpPr>
          <p:nvPr/>
        </p:nvCxnSpPr>
        <p:spPr>
          <a:xfrm>
            <a:off x="4653333" y="4154477"/>
            <a:ext cx="0" cy="78298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E8F24FE-DAC8-5047-9AA8-9211793919DF}"/>
              </a:ext>
            </a:extLst>
          </p:cNvPr>
          <p:cNvCxnSpPr>
            <a:cxnSpLocks/>
          </p:cNvCxnSpPr>
          <p:nvPr/>
        </p:nvCxnSpPr>
        <p:spPr>
          <a:xfrm>
            <a:off x="6210671" y="4154477"/>
            <a:ext cx="0" cy="78298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F5A7C1-8031-714C-A1D0-BD31A746A333}"/>
              </a:ext>
            </a:extLst>
          </p:cNvPr>
          <p:cNvSpPr txBox="1"/>
          <p:nvPr/>
        </p:nvSpPr>
        <p:spPr>
          <a:xfrm>
            <a:off x="1597349" y="5084739"/>
            <a:ext cx="777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5</a:t>
            </a:r>
            <a:endParaRPr kumimoji="1" lang="zh-TW" altLang="en-US" sz="4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7DB4D9-6779-B040-BA55-4E2B4CD069DB}"/>
              </a:ext>
            </a:extLst>
          </p:cNvPr>
          <p:cNvSpPr txBox="1"/>
          <p:nvPr/>
        </p:nvSpPr>
        <p:spPr>
          <a:xfrm>
            <a:off x="2955867" y="5079595"/>
            <a:ext cx="777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0</a:t>
            </a:r>
            <a:endParaRPr kumimoji="1" lang="zh-TW" altLang="en-US" sz="4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5512AA8-1C2F-704B-83F5-A9802C8CF2B8}"/>
              </a:ext>
            </a:extLst>
          </p:cNvPr>
          <p:cNvSpPr txBox="1"/>
          <p:nvPr/>
        </p:nvSpPr>
        <p:spPr>
          <a:xfrm>
            <a:off x="4436599" y="5087622"/>
            <a:ext cx="777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4</a:t>
            </a:r>
            <a:endParaRPr kumimoji="1" lang="zh-TW" altLang="en-US" sz="4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BA34413-50C9-C14D-AA03-714F36EAA675}"/>
              </a:ext>
            </a:extLst>
          </p:cNvPr>
          <p:cNvSpPr txBox="1"/>
          <p:nvPr/>
        </p:nvSpPr>
        <p:spPr>
          <a:xfrm>
            <a:off x="6001571" y="5079595"/>
            <a:ext cx="777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1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8001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Dataset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MNIST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Train set : 55000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test set : 5000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It’s a easy task and train set is big enough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epoch = 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4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Model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Input : N * 784</a:t>
            </a:r>
          </a:p>
          <a:p>
            <a:r>
              <a:rPr kumimoji="1" lang="en-US" altLang="zh-TW" dirty="0"/>
              <a:t>Output : N * 10</a:t>
            </a:r>
          </a:p>
          <a:p>
            <a:r>
              <a:rPr kumimoji="1" lang="en-US" altLang="zh-TW" dirty="0"/>
              <a:t>11 linear layers and last Sigmoid</a:t>
            </a: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4C1897-3C82-F14D-B333-BD4F58B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71" y="3383299"/>
            <a:ext cx="565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Deep networks train hard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" name="圓角矩形 1">
            <a:extLst>
              <a:ext uri="{FF2B5EF4-FFF2-40B4-BE49-F238E27FC236}">
                <a16:creationId xmlns:a16="http://schemas.microsoft.com/office/drawing/2014/main" id="{16D992B4-2EF9-6349-8228-30D3E9BFAC92}"/>
              </a:ext>
            </a:extLst>
          </p:cNvPr>
          <p:cNvSpPr/>
          <p:nvPr/>
        </p:nvSpPr>
        <p:spPr>
          <a:xfrm>
            <a:off x="1615145" y="2611239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Gradient</a:t>
            </a:r>
            <a:br>
              <a:rPr kumimoji="1" lang="en-US" altLang="zh-TW" sz="3200" dirty="0"/>
            </a:br>
            <a:r>
              <a:rPr kumimoji="1" lang="en-US" altLang="zh-TW" sz="3200" dirty="0"/>
              <a:t>vanish</a:t>
            </a:r>
            <a:endParaRPr kumimoji="1" lang="zh-TW" altLang="en-US" sz="32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043FD1C-A1EB-DA4B-9E64-B13C4DD1877C}"/>
              </a:ext>
            </a:extLst>
          </p:cNvPr>
          <p:cNvSpPr/>
          <p:nvPr/>
        </p:nvSpPr>
        <p:spPr>
          <a:xfrm>
            <a:off x="5076203" y="3632284"/>
            <a:ext cx="949179" cy="52219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1DE3074-AB49-AD4E-918C-F848F2BB28D4}"/>
              </a:ext>
            </a:extLst>
          </p:cNvPr>
          <p:cNvSpPr/>
          <p:nvPr/>
        </p:nvSpPr>
        <p:spPr>
          <a:xfrm>
            <a:off x="6817656" y="2611238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Can’t upgrade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17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F394B8F6-8EEF-9343-A196-1B8A70089FB1}"/>
              </a:ext>
            </a:extLst>
          </p:cNvPr>
          <p:cNvSpPr/>
          <p:nvPr/>
        </p:nvSpPr>
        <p:spPr>
          <a:xfrm>
            <a:off x="3981579" y="2042646"/>
            <a:ext cx="1663700" cy="6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NN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/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22">
            <a:extLst>
              <a:ext uri="{FF2B5EF4-FFF2-40B4-BE49-F238E27FC236}">
                <a16:creationId xmlns:a16="http://schemas.microsoft.com/office/drawing/2014/main" id="{C108D83B-6D48-9341-AFEE-EE1C9A9B4C27}"/>
              </a:ext>
            </a:extLst>
          </p:cNvPr>
          <p:cNvSpPr/>
          <p:nvPr/>
        </p:nvSpPr>
        <p:spPr>
          <a:xfrm>
            <a:off x="3352800" y="2222500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68478DAF-0594-214E-8AA4-7E273CAF1188}"/>
              </a:ext>
            </a:extLst>
          </p:cNvPr>
          <p:cNvSpPr/>
          <p:nvPr/>
        </p:nvSpPr>
        <p:spPr>
          <a:xfrm>
            <a:off x="5884442" y="2221838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/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blipFill>
                <a:blip r:embed="rId5"/>
                <a:stretch>
                  <a:fillRect l="-4651" r="-23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/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9B1B2EE-8AA7-8449-934C-94744CE89414}"/>
              </a:ext>
            </a:extLst>
          </p:cNvPr>
          <p:cNvCxnSpPr>
            <a:cxnSpLocks/>
          </p:cNvCxnSpPr>
          <p:nvPr/>
        </p:nvCxnSpPr>
        <p:spPr>
          <a:xfrm>
            <a:off x="7387855" y="2355188"/>
            <a:ext cx="827923" cy="4245"/>
          </a:xfrm>
          <a:prstGeom prst="straightConnector1">
            <a:avLst/>
          </a:prstGeom>
          <a:ln w="698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/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blipFill>
                <a:blip r:embed="rId7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/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dirty="0"/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blipFill>
                <a:blip r:embed="rId8"/>
                <a:stretch>
                  <a:fillRect l="-3409" t="-127083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>
            <a:extLst>
              <a:ext uri="{FF2B5EF4-FFF2-40B4-BE49-F238E27FC236}">
                <a16:creationId xmlns:a16="http://schemas.microsoft.com/office/drawing/2014/main" id="{613D9951-E27F-7A45-9B45-76069C4B304F}"/>
              </a:ext>
            </a:extLst>
          </p:cNvPr>
          <p:cNvSpPr/>
          <p:nvPr/>
        </p:nvSpPr>
        <p:spPr>
          <a:xfrm>
            <a:off x="1103971" y="4541072"/>
            <a:ext cx="431800" cy="41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/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</m:oMath>
                </a14:m>
                <a:r>
                  <a:rPr kumimoji="1" lang="en-US" altLang="zh-TW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𝜕𝜔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blipFill>
                <a:blip r:embed="rId9"/>
                <a:stretch>
                  <a:fillRect l="-318" t="-74627" b="-131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blipFill>
                <a:blip r:embed="rId4"/>
                <a:stretch>
                  <a:fillRect l="-2244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03430693-C1A9-2144-BD62-C29DA8F06BA2}"/>
              </a:ext>
            </a:extLst>
          </p:cNvPr>
          <p:cNvGrpSpPr/>
          <p:nvPr/>
        </p:nvGrpSpPr>
        <p:grpSpPr>
          <a:xfrm>
            <a:off x="2019300" y="2697899"/>
            <a:ext cx="6691247" cy="2213466"/>
            <a:chOff x="2019300" y="2697899"/>
            <a:chExt cx="6691247" cy="2213466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F3C5B1FC-E590-954D-9698-825ABD3D414B}"/>
                </a:ext>
              </a:extLst>
            </p:cNvPr>
            <p:cNvSpPr/>
            <p:nvPr/>
          </p:nvSpPr>
          <p:spPr>
            <a:xfrm>
              <a:off x="2019300" y="3179829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x1</a:t>
              </a:r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6DBB025-E723-694B-9C2F-C654E0D672E1}"/>
                </a:ext>
              </a:extLst>
            </p:cNvPr>
            <p:cNvSpPr/>
            <p:nvPr/>
          </p:nvSpPr>
          <p:spPr>
            <a:xfrm>
              <a:off x="2019300" y="4458994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x2</a:t>
              </a:r>
              <a:endParaRPr kumimoji="1" lang="zh-TW" altLang="en-US" dirty="0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FCC6F87-1C76-694A-8A05-4F137A602F90}"/>
                </a:ext>
              </a:extLst>
            </p:cNvPr>
            <p:cNvSpPr/>
            <p:nvPr/>
          </p:nvSpPr>
          <p:spPr>
            <a:xfrm>
              <a:off x="2775708" y="3302819"/>
              <a:ext cx="1224792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向右箭號 32">
              <a:extLst>
                <a:ext uri="{FF2B5EF4-FFF2-40B4-BE49-F238E27FC236}">
                  <a16:creationId xmlns:a16="http://schemas.microsoft.com/office/drawing/2014/main" id="{C46C4B1A-A0CC-A944-BA40-DB52CDFC6675}"/>
                </a:ext>
              </a:extLst>
            </p:cNvPr>
            <p:cNvSpPr/>
            <p:nvPr/>
          </p:nvSpPr>
          <p:spPr>
            <a:xfrm rot="19716361">
              <a:off x="2704258" y="4154557"/>
              <a:ext cx="1433158" cy="2259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89547-FEF2-664C-BD5C-58DB601FA552}"/>
                </a:ext>
              </a:extLst>
            </p:cNvPr>
            <p:cNvSpPr/>
            <p:nvPr/>
          </p:nvSpPr>
          <p:spPr>
            <a:xfrm>
              <a:off x="4284576" y="320998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/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  <a:blipFill>
                  <a:blip r:embed="rId5"/>
                  <a:stretch>
                    <a:fillRect l="-65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向右箭號 34">
              <a:extLst>
                <a:ext uri="{FF2B5EF4-FFF2-40B4-BE49-F238E27FC236}">
                  <a16:creationId xmlns:a16="http://schemas.microsoft.com/office/drawing/2014/main" id="{66A08E7B-BB66-434F-99E7-5A8068AE5065}"/>
                </a:ext>
              </a:extLst>
            </p:cNvPr>
            <p:cNvSpPr/>
            <p:nvPr/>
          </p:nvSpPr>
          <p:spPr>
            <a:xfrm>
              <a:off x="5077098" y="330281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/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10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/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46283DC4-3550-AC44-81B3-9CFBE294792D}"/>
                </a:ext>
              </a:extLst>
            </p:cNvPr>
            <p:cNvSpPr/>
            <p:nvPr/>
          </p:nvSpPr>
          <p:spPr>
            <a:xfrm>
              <a:off x="4352088" y="2697899"/>
              <a:ext cx="398376" cy="42786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/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/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橢圓 18">
            <a:extLst>
              <a:ext uri="{FF2B5EF4-FFF2-40B4-BE49-F238E27FC236}">
                <a16:creationId xmlns:a16="http://schemas.microsoft.com/office/drawing/2014/main" id="{AC2A1032-680D-8649-9186-40087D06C614}"/>
              </a:ext>
            </a:extLst>
          </p:cNvPr>
          <p:cNvSpPr/>
          <p:nvPr/>
        </p:nvSpPr>
        <p:spPr>
          <a:xfrm>
            <a:off x="70253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8B2D079-D9CC-2F42-B332-3AD8A7CFAE5F}"/>
              </a:ext>
            </a:extLst>
          </p:cNvPr>
          <p:cNvSpPr/>
          <p:nvPr/>
        </p:nvSpPr>
        <p:spPr>
          <a:xfrm>
            <a:off x="7254611" y="335265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079B00A-9B7A-BA41-9CA6-D3BED31B738F}"/>
              </a:ext>
            </a:extLst>
          </p:cNvPr>
          <p:cNvSpPr/>
          <p:nvPr/>
        </p:nvSpPr>
        <p:spPr>
          <a:xfrm>
            <a:off x="74659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/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  <a:blipFill>
                <a:blip r:embed="rId10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/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  <a:blipFill>
                <a:blip r:embed="rId11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43">
            <a:extLst>
              <a:ext uri="{FF2B5EF4-FFF2-40B4-BE49-F238E27FC236}">
                <a16:creationId xmlns:a16="http://schemas.microsoft.com/office/drawing/2014/main" id="{74E8DCDC-1FE4-A740-B917-01632498502A}"/>
              </a:ext>
            </a:extLst>
          </p:cNvPr>
          <p:cNvSpPr/>
          <p:nvPr/>
        </p:nvSpPr>
        <p:spPr>
          <a:xfrm>
            <a:off x="9220786" y="3302819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DAA541E8-611F-B446-BE8D-5CDCD18A5216}"/>
              </a:ext>
            </a:extLst>
          </p:cNvPr>
          <p:cNvSpPr/>
          <p:nvPr/>
        </p:nvSpPr>
        <p:spPr>
          <a:xfrm>
            <a:off x="9220786" y="4659488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F7DE2D-4AF2-4F46-A6ED-49E145DBF9DC}"/>
              </a:ext>
            </a:extLst>
          </p:cNvPr>
          <p:cNvSpPr/>
          <p:nvPr/>
        </p:nvSpPr>
        <p:spPr>
          <a:xfrm>
            <a:off x="10034725" y="3179829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5A4AD6AE-ABDC-0F46-9957-554A2C7892F8}"/>
              </a:ext>
            </a:extLst>
          </p:cNvPr>
          <p:cNvSpPr/>
          <p:nvPr/>
        </p:nvSpPr>
        <p:spPr>
          <a:xfrm>
            <a:off x="10034725" y="4540842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/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Forward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blipFill>
                <a:blip r:embed="rId12"/>
                <a:stretch>
                  <a:fillRect l="-3279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/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Backward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blipFill>
                <a:blip r:embed="rId13"/>
                <a:stretch>
                  <a:fillRect l="-3292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6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blipFill>
                <a:blip r:embed="rId4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A981F9-7F2C-8045-A7D3-83D303C0EFCE}"/>
              </a:ext>
            </a:extLst>
          </p:cNvPr>
          <p:cNvGrpSpPr/>
          <p:nvPr/>
        </p:nvGrpSpPr>
        <p:grpSpPr>
          <a:xfrm>
            <a:off x="921176" y="3385604"/>
            <a:ext cx="7664024" cy="3234775"/>
            <a:chOff x="1276308" y="2728245"/>
            <a:chExt cx="7943429" cy="258822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CC1C6AA-E571-C649-A992-AA6FDA2ACBCA}"/>
                </a:ext>
              </a:extLst>
            </p:cNvPr>
            <p:cNvSpPr/>
            <p:nvPr/>
          </p:nvSpPr>
          <p:spPr>
            <a:xfrm>
              <a:off x="6697009" y="2971413"/>
              <a:ext cx="315116" cy="20841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3430693-C1A9-2144-BD62-C29DA8F06BA2}"/>
                </a:ext>
              </a:extLst>
            </p:cNvPr>
            <p:cNvGrpSpPr/>
            <p:nvPr/>
          </p:nvGrpSpPr>
          <p:grpSpPr>
            <a:xfrm>
              <a:off x="1276308" y="2728245"/>
              <a:ext cx="4412721" cy="2213466"/>
              <a:chOff x="2019300" y="2697899"/>
              <a:chExt cx="4412721" cy="2213466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F3C5B1FC-E590-954D-9698-825ABD3D414B}"/>
                  </a:ext>
                </a:extLst>
              </p:cNvPr>
              <p:cNvSpPr/>
              <p:nvPr/>
            </p:nvSpPr>
            <p:spPr>
              <a:xfrm>
                <a:off x="2019300" y="3179829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x1</a:t>
                </a:r>
                <a:endParaRPr kumimoji="1" lang="zh-TW" altLang="en-US" dirty="0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36DBB025-E723-694B-9C2F-C654E0D672E1}"/>
                  </a:ext>
                </a:extLst>
              </p:cNvPr>
              <p:cNvSpPr/>
              <p:nvPr/>
            </p:nvSpPr>
            <p:spPr>
              <a:xfrm>
                <a:off x="2019300" y="4458994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x2</a:t>
                </a:r>
                <a:endParaRPr kumimoji="1" lang="zh-TW" altLang="en-US" dirty="0"/>
              </a:p>
            </p:txBody>
          </p:sp>
          <p:sp>
            <p:nvSpPr>
              <p:cNvPr id="29" name="向右箭號 28">
                <a:extLst>
                  <a:ext uri="{FF2B5EF4-FFF2-40B4-BE49-F238E27FC236}">
                    <a16:creationId xmlns:a16="http://schemas.microsoft.com/office/drawing/2014/main" id="{BFCC6F87-1C76-694A-8A05-4F137A602F90}"/>
                  </a:ext>
                </a:extLst>
              </p:cNvPr>
              <p:cNvSpPr/>
              <p:nvPr/>
            </p:nvSpPr>
            <p:spPr>
              <a:xfrm>
                <a:off x="2775708" y="3302819"/>
                <a:ext cx="1224792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右箭號 32">
                <a:extLst>
                  <a:ext uri="{FF2B5EF4-FFF2-40B4-BE49-F238E27FC236}">
                    <a16:creationId xmlns:a16="http://schemas.microsoft.com/office/drawing/2014/main" id="{C46C4B1A-A0CC-A944-BA40-DB52CDFC6675}"/>
                  </a:ext>
                </a:extLst>
              </p:cNvPr>
              <p:cNvSpPr/>
              <p:nvPr/>
            </p:nvSpPr>
            <p:spPr>
              <a:xfrm rot="19716361">
                <a:off x="2704258" y="4154557"/>
                <a:ext cx="1433158" cy="22595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589547-FEF2-664C-BD5C-58DB601FA552}"/>
                  </a:ext>
                </a:extLst>
              </p:cNvPr>
              <p:cNvSpPr/>
              <p:nvPr/>
            </p:nvSpPr>
            <p:spPr>
              <a:xfrm>
                <a:off x="4284576" y="3209983"/>
                <a:ext cx="533400" cy="45237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+</a:t>
                </a:r>
                <a:endParaRPr kumimoji="1"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/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8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向右箭號 34">
                <a:extLst>
                  <a:ext uri="{FF2B5EF4-FFF2-40B4-BE49-F238E27FC236}">
                    <a16:creationId xmlns:a16="http://schemas.microsoft.com/office/drawing/2014/main" id="{66A08E7B-BB66-434F-99E7-5A8068AE5065}"/>
                  </a:ext>
                </a:extLst>
              </p:cNvPr>
              <p:cNvSpPr/>
              <p:nvPr/>
            </p:nvSpPr>
            <p:spPr>
              <a:xfrm>
                <a:off x="5077098" y="3302819"/>
                <a:ext cx="533400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7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6283DC4-3550-AC44-81B3-9CFBE294792D}"/>
                  </a:ext>
                </a:extLst>
              </p:cNvPr>
              <p:cNvSpPr/>
              <p:nvPr/>
            </p:nvSpPr>
            <p:spPr>
              <a:xfrm>
                <a:off x="4352088" y="2697899"/>
                <a:ext cx="398376" cy="42786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向右箭號 38">
              <a:extLst>
                <a:ext uri="{FF2B5EF4-FFF2-40B4-BE49-F238E27FC236}">
                  <a16:creationId xmlns:a16="http://schemas.microsoft.com/office/drawing/2014/main" id="{DA88BEB7-8A2C-034C-B6A9-4E7D37061496}"/>
                </a:ext>
              </a:extLst>
            </p:cNvPr>
            <p:cNvSpPr/>
            <p:nvPr/>
          </p:nvSpPr>
          <p:spPr>
            <a:xfrm>
              <a:off x="5976828" y="3333165"/>
              <a:ext cx="1224073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965CEB25-8CFA-4146-AFC5-B475BC2BBB3C}"/>
                </a:ext>
              </a:extLst>
            </p:cNvPr>
            <p:cNvSpPr/>
            <p:nvPr/>
          </p:nvSpPr>
          <p:spPr>
            <a:xfrm rot="1961723">
              <a:off x="5927279" y="4106537"/>
              <a:ext cx="1313510" cy="23759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/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/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A8991C-29EE-AF44-B955-2CA297F89519}"/>
                </a:ext>
              </a:extLst>
            </p:cNvPr>
            <p:cNvSpPr txBox="1"/>
            <p:nvPr/>
          </p:nvSpPr>
          <p:spPr>
            <a:xfrm>
              <a:off x="5689029" y="2912517"/>
              <a:ext cx="2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a</a:t>
              </a:r>
              <a:endParaRPr kumimoji="1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/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2C6E683-B902-044E-8D49-62E444E13250}"/>
                </a:ext>
              </a:extLst>
            </p:cNvPr>
            <p:cNvSpPr/>
            <p:nvPr/>
          </p:nvSpPr>
          <p:spPr>
            <a:xfrm>
              <a:off x="7304095" y="323974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A5C0645-AE0B-974A-AA1B-A38D15FB745C}"/>
                </a:ext>
              </a:extLst>
            </p:cNvPr>
            <p:cNvSpPr/>
            <p:nvPr/>
          </p:nvSpPr>
          <p:spPr>
            <a:xfrm>
              <a:off x="7300238" y="4382128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/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/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向右箭號 57">
              <a:extLst>
                <a:ext uri="{FF2B5EF4-FFF2-40B4-BE49-F238E27FC236}">
                  <a16:creationId xmlns:a16="http://schemas.microsoft.com/office/drawing/2014/main" id="{A4690CE3-B471-3B4B-BE34-5FE502E16754}"/>
                </a:ext>
              </a:extLst>
            </p:cNvPr>
            <p:cNvSpPr/>
            <p:nvPr/>
          </p:nvSpPr>
          <p:spPr>
            <a:xfrm>
              <a:off x="7980715" y="332145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向右箭號 58">
              <a:extLst>
                <a:ext uri="{FF2B5EF4-FFF2-40B4-BE49-F238E27FC236}">
                  <a16:creationId xmlns:a16="http://schemas.microsoft.com/office/drawing/2014/main" id="{E2626EE4-673F-504A-BD78-DD2B866470FC}"/>
                </a:ext>
              </a:extLst>
            </p:cNvPr>
            <p:cNvSpPr/>
            <p:nvPr/>
          </p:nvSpPr>
          <p:spPr>
            <a:xfrm>
              <a:off x="7978786" y="4500444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/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/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blipFill>
                  <a:blip r:embed="rId15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7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409</Words>
  <Application>Microsoft Macintosh PowerPoint</Application>
  <PresentationFormat>寬螢幕</PresentationFormat>
  <Paragraphs>149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標楷體</vt:lpstr>
      <vt:lpstr>幼圆</vt:lpstr>
      <vt:lpstr>Agency FB</vt:lpstr>
      <vt:lpstr>Arial</vt:lpstr>
      <vt:lpstr>Calibri</vt:lpstr>
      <vt:lpstr>Calibri Light</vt:lpstr>
      <vt:lpstr>Cambria Math</vt:lpstr>
      <vt:lpstr>Mongolian Baiti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Initialization in Deep Linear Networks</dc:title>
  <dc:creator>Microsoft Office User</dc:creator>
  <cp:lastModifiedBy>Microsoft Office User</cp:lastModifiedBy>
  <cp:revision>38</cp:revision>
  <dcterms:created xsi:type="dcterms:W3CDTF">2021-01-05T15:01:51Z</dcterms:created>
  <dcterms:modified xsi:type="dcterms:W3CDTF">2021-01-06T13:35:35Z</dcterms:modified>
</cp:coreProperties>
</file>